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8"/>
  </p:notesMasterIdLst>
  <p:handoutMasterIdLst>
    <p:handoutMasterId r:id="rId9"/>
  </p:handoutMasterIdLst>
  <p:sldIdLst>
    <p:sldId id="341" r:id="rId5"/>
    <p:sldId id="377" r:id="rId6"/>
    <p:sldId id="373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B1D254"/>
    <a:srgbClr val="FFFFFF"/>
    <a:srgbClr val="FF6600"/>
    <a:srgbClr val="1A4669"/>
    <a:srgbClr val="C6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390" autoAdjust="0"/>
    <p:restoredTop sz="94679" autoAdjust="0"/>
  </p:normalViewPr>
  <p:slideViewPr>
    <p:cSldViewPr snapToGrid="0">
      <p:cViewPr varScale="1">
        <p:scale>
          <a:sx n="77" d="100"/>
          <a:sy n="77" d="100"/>
        </p:scale>
        <p:origin x="85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595016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49064282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242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</a:t>
            </a:r>
            <a:r>
              <a:rPr lang="en-GB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TSG-SA Meeting #98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000" b="1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emeeting</a:t>
            </a:r>
            <a:r>
              <a:rPr lang="en-GB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13th -19th Dec 2022</a:t>
            </a:r>
            <a:endParaRPr lang="en-US" sz="10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Rel-19 Planning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Huawei, Hisilicon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A6FE7B8-1D60-4DB6-BF43-56FD89DDA527}"/>
              </a:ext>
            </a:extLst>
          </p:cNvPr>
          <p:cNvSpPr txBox="1"/>
          <p:nvPr/>
        </p:nvSpPr>
        <p:spPr>
          <a:xfrm>
            <a:off x="10389204" y="62144"/>
            <a:ext cx="12089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rgbClr val="0000FF"/>
                </a:solidFill>
              </a:rPr>
              <a:t>SP-221353</a:t>
            </a:r>
            <a:endParaRPr lang="en-GB" sz="1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" y="383413"/>
            <a:ext cx="10515600" cy="1325563"/>
          </a:xfrm>
        </p:spPr>
        <p:txBody>
          <a:bodyPr/>
          <a:lstStyle/>
          <a:p>
            <a:r>
              <a:rPr lang="en-US" dirty="0"/>
              <a:t>Proposal for Rel-19 planning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840" y="1786001"/>
            <a:ext cx="11698224" cy="3389503"/>
          </a:xfrm>
        </p:spPr>
        <p:txBody>
          <a:bodyPr/>
          <a:lstStyle/>
          <a:p>
            <a:r>
              <a:rPr lang="en-US" sz="2000" dirty="0"/>
              <a:t>SA plans to hold Rel-19 workshop in June 2023 (preferably F2F).</a:t>
            </a:r>
          </a:p>
          <a:p>
            <a:r>
              <a:rPr lang="en-US" sz="2000" dirty="0"/>
              <a:t>Two step Rel-19 SA Stage2 content approvals</a:t>
            </a:r>
          </a:p>
          <a:p>
            <a:pPr lvl="1"/>
            <a:r>
              <a:rPr lang="en-US" sz="2000" dirty="0"/>
              <a:t>Sep 2023 SA#101(-e): Approve 1st part of package </a:t>
            </a:r>
          </a:p>
          <a:p>
            <a:pPr lvl="1"/>
            <a:r>
              <a:rPr lang="en-US" sz="2000" dirty="0"/>
              <a:t>Dec 2023 SA#102(-e): </a:t>
            </a:r>
            <a:r>
              <a:rPr lang="en-US" altLang="zh-CN" sz="2000" dirty="0"/>
              <a:t>Approve final package </a:t>
            </a:r>
            <a:r>
              <a:rPr lang="en-US" sz="2000" dirty="0"/>
              <a:t>with </a:t>
            </a:r>
            <a:r>
              <a:rPr lang="en-US" altLang="zh-CN" sz="2000" dirty="0"/>
              <a:t>RAN/CT</a:t>
            </a:r>
          </a:p>
          <a:p>
            <a:pPr marL="0" indent="0">
              <a:buNone/>
            </a:pPr>
            <a:r>
              <a:rPr lang="en-US" altLang="zh-CN" sz="2000" dirty="0"/>
              <a:t>Note : H</a:t>
            </a:r>
            <a:r>
              <a:rPr lang="en-US" sz="2000" dirty="0"/>
              <a:t>ow the work package can be split between Sep and Dec (e.g. how many and if SIDs can start already in September) is TBD.</a:t>
            </a:r>
          </a:p>
          <a:p>
            <a:pPr lvl="0"/>
            <a:r>
              <a:rPr lang="en-US" sz="2000" dirty="0"/>
              <a:t>SA2 provides the data on the SA2 capacity based on the Rel-19 stage-2 freeze timeline including</a:t>
            </a:r>
          </a:p>
          <a:p>
            <a:pPr lvl="1"/>
            <a:r>
              <a:rPr lang="en-US" sz="1600" dirty="0"/>
              <a:t>The Max number of TUs available for Rel-19 SIs/WIs </a:t>
            </a:r>
          </a:p>
          <a:p>
            <a:pPr lvl="1"/>
            <a:r>
              <a:rPr lang="en-US" sz="1600" dirty="0"/>
              <a:t>The maximum number of TUs available for any SI/WI (</a:t>
            </a:r>
            <a:r>
              <a:rPr lang="en-US" altLang="zh-CN" sz="1600" dirty="0"/>
              <a:t>not for each study SI/WI individually)</a:t>
            </a:r>
            <a:endParaRPr lang="en-US" sz="1600" dirty="0"/>
          </a:p>
          <a:p>
            <a:pPr lvl="1"/>
            <a:r>
              <a:rPr lang="en-US" sz="1600" dirty="0"/>
              <a:t>The recommended maximum number of SIs/WIs of Rel-19</a:t>
            </a:r>
          </a:p>
          <a:p>
            <a:r>
              <a:rPr lang="en-US" sz="2000" dirty="0"/>
              <a:t> Other SA WGs provide the recommended maximum number of S</a:t>
            </a:r>
            <a:r>
              <a:rPr lang="en-US" altLang="zh-CN" sz="2000" dirty="0"/>
              <a:t>Is/WIs </a:t>
            </a:r>
            <a:r>
              <a:rPr lang="en-US" sz="2000" dirty="0"/>
              <a:t>and optionally available TUs for </a:t>
            </a:r>
            <a:r>
              <a:rPr lang="en-US" altLang="zh-CN" sz="2000" dirty="0"/>
              <a:t>Rel-19 </a:t>
            </a:r>
            <a:r>
              <a:rPr lang="en-US" sz="2000" dirty="0"/>
              <a:t>to assist with overall Rel-19 planning in SA</a:t>
            </a:r>
          </a:p>
        </p:txBody>
      </p:sp>
    </p:spTree>
    <p:extLst>
      <p:ext uri="{BB962C8B-B14F-4D97-AF65-F5344CB8AC3E}">
        <p14:creationId xmlns:p14="http://schemas.microsoft.com/office/powerpoint/2010/main" val="3018946839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C3E61FE-9BDB-4A02-A267-208B5170A7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3438" y="3101465"/>
            <a:ext cx="3565124" cy="431847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5400" dirty="0"/>
              <a:t>Thank you!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300370278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2006/documentManagement/types"/>
    <ds:schemaRef ds:uri="http://purl.org/dc/dcmitype/"/>
    <ds:schemaRef ds:uri="679a257e-872f-4c98-9e8a-0a9c104f72cd"/>
    <ds:schemaRef ds:uri="http://purl.org/dc/terms/"/>
    <ds:schemaRef ds:uri="280d8efa-eff2-4910-88d2-79ca146720c4"/>
    <ds:schemaRef ds:uri="http://purl.org/dc/elements/1.1/"/>
    <ds:schemaRef ds:uri="http://www.w3.org/XML/1998/namespace"/>
    <ds:schemaRef ds:uri="http://schemas.openxmlformats.org/package/2006/metadata/core-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20142</TotalTime>
  <Words>178</Words>
  <Application>Microsoft Office PowerPoint</Application>
  <PresentationFormat>Widescreen</PresentationFormat>
  <Paragraphs>15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Arial </vt:lpstr>
      <vt:lpstr>Calibri</vt:lpstr>
      <vt:lpstr>Calibri Light</vt:lpstr>
      <vt:lpstr>Times New Roman</vt:lpstr>
      <vt:lpstr>Office Theme</vt:lpstr>
      <vt:lpstr>Rel-19 Planning</vt:lpstr>
      <vt:lpstr>Proposal for Rel-19 planning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Meeting Dates Correction _rev1</cp:lastModifiedBy>
  <cp:revision>689</cp:revision>
  <dcterms:created xsi:type="dcterms:W3CDTF">2010-02-05T13:52:04Z</dcterms:created>
  <dcterms:modified xsi:type="dcterms:W3CDTF">2022-12-19T16:35:10Z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(3)90JyCcwvzjzcyiN+q3pW0/tAsepC8bdHjvybmhDpuM1of0Z0+C8ZoaSdLy+vVY/KZoS1ih/M
ryB89fg6gn/ITTOgYh2sQ2zkT4xk3dLLb2j9yFHrVN8qKV3l1OUC6TGfXEFx5Gwu8b0+kTDM
7y0retOSnv071hyJTPBCnIg4Y04h8GtIoyzLQQRoYnO8X0eNGIXwLNgPazySGfZiSJJaDTMy
mQiKdj33jmcFiKrfpr</vt:lpwstr>
  </property>
  <property fmtid="{D5CDD505-2E9C-101B-9397-08002B2CF9AE}" pid="4" name="_2015_ms_pID_7253431">
    <vt:lpwstr>H0Axcltt/9rxHIuQByswKwXqeZcVAho6NQpCi8IFnqy9zCz0GlxjwI
yMv/4SfpSH/6DxT7wNqVNalZ2QHRGItuhfYGmFBxS9VTd2R7SfY64aF/E8WTMdwxcc8N8Xbn
JfMWsrkRLmWGVuGLXE9H97TZ1j77+L+0eiaaAVnb7fDbyc/vtMNn722l1sJ/W5/14MO7669J
V4swY5/UCI+NjxobdWMKJ8FcaRSHw5G2Xz44</vt:lpwstr>
  </property>
  <property fmtid="{D5CDD505-2E9C-101B-9397-08002B2CF9AE}" pid="5" name="_2015_ms_pID_7253432">
    <vt:lpwstr>Pw==</vt:lpwstr>
  </property>
</Properties>
</file>